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99"/>
  </p:normalViewPr>
  <p:slideViewPr>
    <p:cSldViewPr snapToGrid="0" snapToObjects="1">
      <p:cViewPr varScale="1">
        <p:scale>
          <a:sx n="92" d="100"/>
          <a:sy n="9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CC35-548E-5B44-A0EE-74C66EA3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D08F8-53F7-8E45-89C7-9C9EC8C6A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83D4-37EE-A746-A438-88BDB6B7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BA1EC-A62D-9244-AFCA-2E223906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AA8F-C249-DD4A-A0EB-23B460F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34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C998-4DEF-9B48-8467-9AFAE4B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A4F2F-D7D9-0543-856E-16F3224A8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7A858-6D52-7648-A62C-B1D91794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5CAD7-8E66-9A43-AFA6-2080191E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6BA6-3C5E-4A4F-A18D-40C6CB5C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73F65-0A69-9949-9951-7FE496C05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1E01B-890C-BB4D-822C-6B7BFFEB8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7941-AEDE-C942-BB0C-70B5C42B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A5A4-7C84-3443-9D7A-408723CD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91CFB-EA4D-2144-9A53-734B063E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6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775F-EE5C-6A4F-AE3F-12D2A885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EEC4-8645-8149-8752-5505C7B9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F043-BDF5-1F43-9B23-1159D954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2A818-97B2-9F40-826D-D02CDD10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A8693-BAEA-CA45-AB1C-C277AC86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6DAA-3B6B-EB40-B785-12428273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F57D9-E244-A241-811D-E1EBBBF5E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6B75B-5093-5946-BC6A-BF656C54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68260-8009-DB42-86DF-427888AB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5677-3198-8B40-A5A8-99D6F441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6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8BC9-716B-6947-A3A1-6F0113FD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8FE2-D684-F042-9C7C-6938645C7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5DA6-AA28-7141-9B68-ACAA867C9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FCCF8-DF0E-4248-9665-B705EC8A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9BCDD-394B-244A-A303-9021B8FB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6CD8B-DC6D-9C4F-8D37-3D8B74DE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3474-2BBE-B34E-8317-42890F6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4FBCF-9CAA-7A4A-8BC4-6D9370BE0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1D343-F270-364D-80A1-4E3D0B8EB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85760-FFDD-BE49-B088-39C5C3293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93DD0-848B-164B-B88A-71C90E746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37952-E499-304E-B0C0-61342E4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11E63-8584-094D-9A99-00A29420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8426D-0FA8-6B41-A1F3-2A4F78C0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8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ABBF-4CDD-764B-ABAC-5016E42C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EF5E7-5912-0D4E-8C07-B1A7AFE4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B5DB9-9AC5-2147-88D8-F5C3A52A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15E20-F821-9E49-91AB-243664B9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BD25A-891D-3144-B3AD-E4BDBDCD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5DCD7-AB6B-A24D-A8DA-28E60512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C03CD-677B-6F40-90C8-9447C952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DD65-F5CE-9741-AEA9-85CEAC93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EF94-5D65-854A-A3F8-63C7D711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1048F-8C5D-DD46-A01A-D9699340B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B492A-3A98-544F-87FD-BE28A260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ED432-AB26-FD47-A3BC-D1C093A7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5B3DC-811D-4B4B-A9B3-DD9E66F0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62FB-CFF8-6B47-B681-3DB385A9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18FC3-7848-F24E-BDDD-085F51D40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AC676-6E31-5143-BDC5-F9AC717F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BB8E3-8F6C-4B45-A1CB-708B9F97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0559C-76C6-9B4C-8017-7ABC26BE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0F713-7155-3245-B47E-F41F517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5EF75-2AA8-194A-BD6C-3AEB21B0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3F1A-5F26-774B-AE43-43B1FAA4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270D5-F820-164F-AE42-1F2FB3FAF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A5563-81C9-044C-9CC7-902D62B0FE4C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0495-A092-944B-8294-BB5005D9B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F91E-85DE-D44A-8F21-A01E4D8E1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E96F-630D-604F-B3EB-5636E967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5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C7BA-04C8-3941-BC98-2B4D5B2FA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Eco-Evolutionary Optimality (EEO)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200C3-BD6B-0340-B322-156B9C1F2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9D37-79F1-1648-9DFB-63BE150B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65E6A-295C-D545-89F3-ED694462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89" y="770896"/>
            <a:ext cx="5601020" cy="5532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CFFA8-1587-764E-B7CE-CAD4526A6AB6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363510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BFA9-9219-B840-8479-31DEF83C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 sidebar: there could be many!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F0182-20DA-4745-A429-8ABFDC087F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5" y="1690688"/>
            <a:ext cx="7136130" cy="4787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096A16-26AD-264C-8CD7-3DC72E59B4EC}"/>
              </a:ext>
            </a:extLst>
          </p:cNvPr>
          <p:cNvSpPr txBox="1"/>
          <p:nvPr/>
        </p:nvSpPr>
        <p:spPr>
          <a:xfrm>
            <a:off x="10050195" y="6477953"/>
            <a:ext cx="21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Ode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44468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A3385-2E8F-B24D-8A97-A0E17D4CC8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23514"/>
            <a:ext cx="10259125" cy="6277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2F5E3-6946-6C4D-A667-FE8FAB086617}"/>
              </a:ext>
            </a:extLst>
          </p:cNvPr>
          <p:cNvSpPr txBox="1"/>
          <p:nvPr/>
        </p:nvSpPr>
        <p:spPr>
          <a:xfrm>
            <a:off x="10050195" y="6477953"/>
            <a:ext cx="21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Ode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128341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A649-C303-BD46-ACF4-D33544E6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485717"/>
          </a:xfrm>
        </p:spPr>
        <p:txBody>
          <a:bodyPr>
            <a:normAutofit/>
          </a:bodyPr>
          <a:lstStyle/>
          <a:p>
            <a:r>
              <a:rPr lang="en-US" dirty="0"/>
              <a:t>EEO hypothesis development is based on </a:t>
            </a:r>
            <a:r>
              <a:rPr lang="en-US" dirty="0">
                <a:solidFill>
                  <a:srgbClr val="FF0000"/>
                </a:solidFill>
              </a:rPr>
              <a:t>trade-offs</a:t>
            </a:r>
            <a:r>
              <a:rPr lang="en-US" dirty="0"/>
              <a:t>. </a:t>
            </a:r>
            <a:r>
              <a:rPr lang="en-US" dirty="0">
                <a:solidFill>
                  <a:srgbClr val="7030A0"/>
                </a:solidFill>
              </a:rPr>
              <a:t>Does your module process represent a trade-off?</a:t>
            </a:r>
          </a:p>
        </p:txBody>
      </p:sp>
    </p:spTree>
    <p:extLst>
      <p:ext uri="{BB962C8B-B14F-4D97-AF65-F5344CB8AC3E}">
        <p14:creationId xmlns:p14="http://schemas.microsoft.com/office/powerpoint/2010/main" val="85560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models do not encapsulate a coherent body of theory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integrate testable theories and test one-by-one</a:t>
            </a:r>
          </a:p>
        </p:txBody>
      </p:sp>
    </p:spTree>
    <p:extLst>
      <p:ext uri="{BB962C8B-B14F-4D97-AF65-F5344CB8AC3E}">
        <p14:creationId xmlns:p14="http://schemas.microsoft.com/office/powerpoint/2010/main" val="355371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lack of clarity about hypotheses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test processes independently</a:t>
            </a:r>
          </a:p>
        </p:txBody>
      </p:sp>
    </p:spTree>
    <p:extLst>
      <p:ext uri="{BB962C8B-B14F-4D97-AF65-F5344CB8AC3E}">
        <p14:creationId xmlns:p14="http://schemas.microsoft.com/office/powerpoint/2010/main" val="45686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core process representations tend to be conserved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revisit and reevaluate core processes</a:t>
            </a:r>
          </a:p>
        </p:txBody>
      </p:sp>
    </p:spTree>
    <p:extLst>
      <p:ext uri="{BB962C8B-B14F-4D97-AF65-F5344CB8AC3E}">
        <p14:creationId xmlns:p14="http://schemas.microsoft.com/office/powerpoint/2010/main" val="110025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70FA-48B3-2747-8E42-0BB7BAD6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CD05-FEAE-004A-AA8E-4450301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Problem</a:t>
            </a:r>
            <a:r>
              <a:rPr lang="en-US" sz="4400" dirty="0"/>
              <a:t>: neglect of available observations</a:t>
            </a:r>
          </a:p>
          <a:p>
            <a:r>
              <a:rPr lang="en-US" sz="4400" dirty="0">
                <a:solidFill>
                  <a:srgbClr val="FF0000"/>
                </a:solidFill>
              </a:rPr>
              <a:t>Solution</a:t>
            </a:r>
            <a:r>
              <a:rPr lang="en-US" sz="4400" dirty="0"/>
              <a:t>: use observations to test core assumptions (experiments are critical!)</a:t>
            </a:r>
          </a:p>
        </p:txBody>
      </p:sp>
    </p:spTree>
    <p:extLst>
      <p:ext uri="{BB962C8B-B14F-4D97-AF65-F5344CB8AC3E}">
        <p14:creationId xmlns:p14="http://schemas.microsoft.com/office/powerpoint/2010/main" val="247959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F576-8E59-0246-A577-D1B8B506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Does your module represent a testable theory?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B07DC-89A7-9C4C-80C1-8621738EA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9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C5C9-F39C-2640-B273-F9C7C43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beyond the leaf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DEF-7118-1347-83D4-78C96E6A8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Carbon allocation</a:t>
            </a:r>
          </a:p>
          <a:p>
            <a:pPr lvl="1"/>
            <a:r>
              <a:rPr lang="en-US" sz="3600" dirty="0"/>
              <a:t>Allocation to limiting pool</a:t>
            </a:r>
          </a:p>
          <a:p>
            <a:r>
              <a:rPr lang="en-US" sz="4000" dirty="0"/>
              <a:t>Soil-plant interactions and mycorrhizae</a:t>
            </a:r>
          </a:p>
          <a:p>
            <a:pPr lvl="1"/>
            <a:r>
              <a:rPr lang="en-US" sz="3600" dirty="0"/>
              <a:t>Additional allocation constraints</a:t>
            </a:r>
          </a:p>
          <a:p>
            <a:r>
              <a:rPr lang="en-US" sz="4000" dirty="0"/>
              <a:t>Competition and coexistence</a:t>
            </a:r>
          </a:p>
          <a:p>
            <a:pPr lvl="1"/>
            <a:r>
              <a:rPr lang="en-US" sz="3600" dirty="0"/>
              <a:t>Game theory</a:t>
            </a:r>
          </a:p>
        </p:txBody>
      </p:sp>
    </p:spTree>
    <p:extLst>
      <p:ext uri="{BB962C8B-B14F-4D97-AF65-F5344CB8AC3E}">
        <p14:creationId xmlns:p14="http://schemas.microsoft.com/office/powerpoint/2010/main" val="12312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768F2-B841-1E4B-97AF-EB631015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778"/>
            <a:ext cx="12192000" cy="45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9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5069-F3C4-E04A-8ACD-E383E53B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6D4B-6096-974F-BDEA-C2D355A5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selection acts on reproductive fitness</a:t>
            </a:r>
          </a:p>
          <a:p>
            <a:r>
              <a:rPr lang="en-US" dirty="0"/>
              <a:t>Limits on optimality are unknown</a:t>
            </a:r>
          </a:p>
          <a:p>
            <a:r>
              <a:rPr lang="en-US" dirty="0"/>
              <a:t>Optimality is approached by different processes</a:t>
            </a:r>
          </a:p>
          <a:p>
            <a:r>
              <a:rPr lang="en-US" dirty="0"/>
              <a:t>Dispersal/migration and absent species</a:t>
            </a:r>
          </a:p>
          <a:p>
            <a:r>
              <a:rPr lang="en-US" dirty="0"/>
              <a:t>Experiments are important</a:t>
            </a:r>
          </a:p>
          <a:p>
            <a:r>
              <a:rPr lang="en-US" dirty="0"/>
              <a:t>Fire and land </a:t>
            </a:r>
            <a:r>
              <a:rPr lang="en-US"/>
              <a:t>use are difficult </a:t>
            </a:r>
            <a:r>
              <a:rPr lang="en-US" dirty="0"/>
              <a:t>to deal with</a:t>
            </a:r>
          </a:p>
        </p:txBody>
      </p:sp>
    </p:spTree>
    <p:extLst>
      <p:ext uri="{BB962C8B-B14F-4D97-AF65-F5344CB8AC3E}">
        <p14:creationId xmlns:p14="http://schemas.microsoft.com/office/powerpoint/2010/main" val="96010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487E-EEFA-6247-AB53-274BCC571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275426"/>
          </a:xfrm>
        </p:spPr>
        <p:txBody>
          <a:bodyPr>
            <a:normAutofit fontScale="90000"/>
          </a:bodyPr>
          <a:lstStyle/>
          <a:p>
            <a:r>
              <a:rPr lang="en-US" dirty="0"/>
              <a:t>EEO invokes the </a:t>
            </a:r>
            <a:r>
              <a:rPr lang="en-US" dirty="0">
                <a:solidFill>
                  <a:srgbClr val="FF0000"/>
                </a:solidFill>
              </a:rPr>
              <a:t>power of natural selection</a:t>
            </a:r>
            <a:r>
              <a:rPr lang="en-US" dirty="0"/>
              <a:t> to eliminate uncompetitive trait combinations, and thereby </a:t>
            </a:r>
            <a:r>
              <a:rPr lang="en-US" dirty="0">
                <a:solidFill>
                  <a:srgbClr val="FF0000"/>
                </a:solidFill>
              </a:rPr>
              <a:t>shape predictable, general patterns </a:t>
            </a:r>
            <a:r>
              <a:rPr lang="en-US" dirty="0"/>
              <a:t>in vegetation structure and competition.</a:t>
            </a:r>
          </a:p>
        </p:txBody>
      </p:sp>
    </p:spTree>
    <p:extLst>
      <p:ext uri="{BB962C8B-B14F-4D97-AF65-F5344CB8AC3E}">
        <p14:creationId xmlns:p14="http://schemas.microsoft.com/office/powerpoint/2010/main" val="256382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8CD2-7793-2B42-89F6-8FBDAC16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Where’d the name EEO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75B1-2C86-FE41-8CF7-946FE106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Eco</a:t>
            </a:r>
            <a:r>
              <a:rPr lang="en-US" sz="4000" dirty="0"/>
              <a:t>: trait adjustments can happen through ecophysiological responses on short time scales</a:t>
            </a:r>
          </a:p>
          <a:p>
            <a:r>
              <a:rPr lang="en-US" sz="4000" dirty="0">
                <a:solidFill>
                  <a:srgbClr val="FF0000"/>
                </a:solidFill>
              </a:rPr>
              <a:t>Evo</a:t>
            </a:r>
            <a:r>
              <a:rPr lang="en-US" sz="4000" dirty="0"/>
              <a:t>: trait adjustments can occur over evolutionary time scales</a:t>
            </a:r>
          </a:p>
        </p:txBody>
      </p:sp>
    </p:spTree>
    <p:extLst>
      <p:ext uri="{BB962C8B-B14F-4D97-AF65-F5344CB8AC3E}">
        <p14:creationId xmlns:p14="http://schemas.microsoft.com/office/powerpoint/2010/main" val="142930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1CE-1CE5-B64B-98B7-A73E1746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EEO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B554-8B65-1A4F-A66A-E8A2B64D4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F5A9-BC8A-0E41-B1C6-7AC9AC21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capacity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BB70D-436B-8545-9B05-7A522CD0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2133600"/>
            <a:ext cx="7700129" cy="3567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23BEA-9602-6D42-B2A5-CD45D9B0338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ED1B3-DC04-E641-9E2E-36BBFB1D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20" y="977023"/>
            <a:ext cx="414340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8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0BAF-730E-1849-97AC-7F942437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respiration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94856-8182-ED44-B21B-14F76C04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89017" cy="4668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21BD5-B64E-384C-976B-02B33815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18"/>
          <a:stretch/>
        </p:blipFill>
        <p:spPr>
          <a:xfrm>
            <a:off x="7017745" y="365125"/>
            <a:ext cx="4045527" cy="6147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F0927-1683-784C-BB2A-2101E4DF4A56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3932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47BD-CDF7-A64A-83D8-267B8A05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3DC28-BB6E-A241-8FE9-1655C39F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" y="2563091"/>
            <a:ext cx="7388446" cy="2258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7F57D-D5F4-3048-9939-447C8D01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00" y="831705"/>
            <a:ext cx="4571495" cy="4630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E458E-7AF8-CE4D-ADCA-ADA707D32FBC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94425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DA11-F483-9F40-AB89-B2E97CD4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1E202-BDCC-584D-9AC6-AE5C6494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19477"/>
            <a:ext cx="9906000" cy="485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95E28-17C2-374A-9232-8751D4465BF4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97640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300</Words>
  <Application>Microsoft Macintosh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Eco-Evolutionary Optimality (EEO) Models</vt:lpstr>
      <vt:lpstr>PowerPoint Presentation</vt:lpstr>
      <vt:lpstr>EEO invokes the power of natural selection to eliminate uncompetitive trait combinations, and thereby shape predictable, general patterns in vegetation structure and competition.</vt:lpstr>
      <vt:lpstr>Where’d the name EEO come from?</vt:lpstr>
      <vt:lpstr>Some EEO examples</vt:lpstr>
      <vt:lpstr>Photosynthetic capacity</vt:lpstr>
      <vt:lpstr>Dark respiration</vt:lpstr>
      <vt:lpstr>Stomata</vt:lpstr>
      <vt:lpstr>LMA</vt:lpstr>
      <vt:lpstr>Leaf N</vt:lpstr>
      <vt:lpstr>Timescale sidebar: there could be many!</vt:lpstr>
      <vt:lpstr>PowerPoint Presentation</vt:lpstr>
      <vt:lpstr>EEO hypothesis development is based on trade-offs. Does your module process represent a trade-off?</vt:lpstr>
      <vt:lpstr>Model development problems and solutions</vt:lpstr>
      <vt:lpstr>Model development problems and solutions</vt:lpstr>
      <vt:lpstr>Model development problems and solutions</vt:lpstr>
      <vt:lpstr>Model development problems and solutions</vt:lpstr>
      <vt:lpstr>Does your module represent a testable theory?</vt:lpstr>
      <vt:lpstr>Moving beyond the leaf</vt:lpstr>
      <vt:lpstr>Outstanding issues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25</cp:revision>
  <dcterms:created xsi:type="dcterms:W3CDTF">2025-02-21T15:37:37Z</dcterms:created>
  <dcterms:modified xsi:type="dcterms:W3CDTF">2025-02-21T19:43:11Z</dcterms:modified>
</cp:coreProperties>
</file>